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6" r:id="rId3"/>
    <p:sldId id="291" r:id="rId4"/>
    <p:sldId id="312" r:id="rId5"/>
    <p:sldId id="310" r:id="rId6"/>
    <p:sldId id="267" r:id="rId7"/>
    <p:sldId id="257" r:id="rId8"/>
    <p:sldId id="288" r:id="rId9"/>
    <p:sldId id="302" r:id="rId10"/>
    <p:sldId id="293" r:id="rId11"/>
    <p:sldId id="313" r:id="rId12"/>
    <p:sldId id="303" r:id="rId13"/>
    <p:sldId id="305" r:id="rId14"/>
    <p:sldId id="298" r:id="rId15"/>
    <p:sldId id="269" r:id="rId16"/>
    <p:sldId id="304" r:id="rId17"/>
    <p:sldId id="306" r:id="rId18"/>
    <p:sldId id="307" r:id="rId19"/>
    <p:sldId id="308" r:id="rId20"/>
    <p:sldId id="309" r:id="rId21"/>
    <p:sldId id="315" r:id="rId22"/>
    <p:sldId id="316" r:id="rId23"/>
    <p:sldId id="314" r:id="rId24"/>
    <p:sldId id="277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shak Rezvani" initials="AR" lastIdx="1" clrIdx="0">
    <p:extLst>
      <p:ext uri="{19B8F6BF-5375-455C-9EA6-DF929625EA0E}">
        <p15:presenceInfo xmlns:p15="http://schemas.microsoft.com/office/powerpoint/2012/main" userId="cbedacdc1d13dd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7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92" d="100"/>
          <a:sy n="92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645FD-8096-4451-9422-3BDE63ADE541}" type="datetimeFigureOut">
              <a:rPr lang="en-US" smtClean="0"/>
              <a:t>6/17/2023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C68E-F379-4E72-AC22-273B53C28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85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E24E-8C3E-4258-BAAA-CDD16BF48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1D603-73B8-4D09-A378-76A0B6DC4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1E9C-26FC-4999-B381-E29216E98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9900-4E0D-430A-89A7-CE02E658075E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E9AF2-024C-48C8-A36D-C631C123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BF0-CAA1-44B4-9E68-4525BA1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8543-BF11-4E7D-BC05-D6217B72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F2F16-1549-41E8-A613-99D9A8034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BC350-090C-4BF2-900B-57EC53816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2ED9D-8598-4C64-ADC6-4BE857BF8818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2096-FF53-4628-8A00-71C40E31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CCDBE-190D-4172-89AD-183C0C93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0B54B7-F942-4DB7-9E10-B4D776C23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1AA77-82E1-41C2-AA8B-89298264F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F3052-6FE2-47F5-8FD8-D68750BE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601FA-88F1-41D7-BB98-0EE8187D4834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CB1C-DA63-49A4-9E87-24B52743F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75741-E7AA-459A-9FB6-E68A024F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6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10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9605-799D-47C1-A93C-850E015B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110-BE59-4D1C-894E-81D27B4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47879-4191-43B7-8108-158120BE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74D66-F86F-4497-A934-6E16E5CBC17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31B99-433C-4287-9F73-A1FDA233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A022-D969-40B6-BBA8-C771D7A7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5256-CB1A-4DC9-8661-10BD2BAF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411A1-E4BC-4D2D-BE4A-531E7847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4743-9A02-46C4-ADE0-30C53ECA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026F0-5904-4DF4-906C-E743668868C8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B3CB5-1187-4B9F-8B98-46785AA7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28056-2702-4BB8-B216-D1901451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231A-7C26-4CFA-9ED0-08FC9D4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78062-41CC-47B5-BC79-6EF44D3805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6788-8FFE-4F35-A550-4E6D7BEB0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11AF-F300-4D8E-8103-A5D3B800C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5F3-6D85-45CA-8F78-4A94549D9751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E49CC9-D801-42D1-BE7E-53595A065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9E6F-08C1-4328-AFCF-E586BABD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B7E2-BFB1-4C4E-8582-8B487140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4071C-D382-4116-AE82-09B80D1C3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BE2B6-1E69-4E05-93A2-DA6BC87B8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D216D-7B56-4B9F-9F8E-20A78EE9F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AB63AE-75B2-4818-966A-4F2021504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2611E-5158-45FE-A90C-E09BE75D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7B62-7EA4-4D94-8B6E-7F43235A5754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36CF5F-668B-4B24-BD4A-F26DC87A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FF0C7-7902-4881-A5A5-3515FC3F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DDA9-972A-4E62-BF70-84A174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B16A72-8810-4D88-A6F4-70AAF208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C90D-9609-446F-AE36-F8161C4F2558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680A-2985-44D0-AD46-3778D7CA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88283-9BC8-42D6-AFA9-39BDC232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A63C1-DC47-4383-AAF8-4624426B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04A9F-2268-476D-9459-5B6097CDE12A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0B13B-B3CE-448C-ABBC-C0D60B30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3737D-FF46-4E13-873E-0AD24E7C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3E30-9B77-43F6-AADF-4C11B48D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DAC1-ECCD-480A-A4AF-ED58DD87D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18A02-DAF7-418E-8395-C62DEC746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1BDD7-B649-4C94-A73C-E5B7C2FD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474C-7187-4369-89B3-38C318FCBA47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F270E-353B-40CE-B485-63934CB64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36E0-9113-48DA-B284-0209E8F2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6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11B7-78D8-40A9-9070-8AAE7D23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59E69-6BC2-4FF5-A86D-30F31230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F46F-759B-4566-81E2-F3BDB70E9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6371-C1F1-4C82-B410-797CFBB69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D62E1-C6F2-49F1-B153-5616BAD6E445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822D-BC07-499B-999B-DB4D5F8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538D4-602E-4719-BB6E-F74CDB3C4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D8FDB-B0CE-40E1-A8E5-8310E70A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F4CC0-1268-43AA-89DE-6BF8E6092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7414-C4F8-4490-B166-D884F32B6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ABCAC-15FC-40FF-BC24-78A1D68E3517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A6-6039-4DD0-96EC-ADCAACDB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8A42-3F4C-4CFA-BCAD-DDC57623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80640-C14E-45D9-9DB0-B0DE1242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9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3162000" y="2791700"/>
            <a:ext cx="66952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i="1" dirty="0">
                <a:latin typeface="Lora"/>
                <a:ea typeface="Lora"/>
                <a:cs typeface="Lora"/>
                <a:sym typeface="Lora"/>
              </a:rPr>
              <a:t>I am Arshak Rezvani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dirty="0">
                <a:solidFill>
                  <a:schemeClr val="dk1"/>
                </a:solidFill>
              </a:rPr>
              <a:t>You can find me at @ArshakRz</a:t>
            </a: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8600" y="1905000"/>
            <a:ext cx="3196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Google Shape;102;p1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3" t="15870" r="29854" b="50768"/>
          <a:stretch/>
        </p:blipFill>
        <p:spPr>
          <a:xfrm>
            <a:off x="1163288" y="1088733"/>
            <a:ext cx="1511600" cy="151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3162167" y="1088733"/>
            <a:ext cx="6544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8000" dirty="0"/>
              <a:t>Hello!</a:t>
            </a:r>
            <a:endParaRPr sz="8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6317867" y="1905000"/>
            <a:ext cx="5874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Learning Graphs From A Smooth Signal [4]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How to quantify how smooth a set of vectors are </a:t>
            </a:r>
            <a:r>
              <a:rPr lang="en-US" dirty="0"/>
              <a:t>on a given weighted undirected graph? (Smooth Definition)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2FD197-8F85-4D73-2B62-82E756369335}"/>
                  </a:ext>
                </a:extLst>
              </p:cNvPr>
              <p:cNvSpPr txBox="1"/>
              <p:nvPr/>
            </p:nvSpPr>
            <p:spPr>
              <a:xfrm>
                <a:off x="382978" y="2958710"/>
                <a:ext cx="11426044" cy="940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𝒲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𝑚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𝑊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∘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𝛼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𝑇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𝑊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𝛽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𝐹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2FD197-8F85-4D73-2B62-82E75636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78" y="2958710"/>
                <a:ext cx="11426044" cy="940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4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F0C6B-F092-73DF-6A1A-AA719B65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528B2-7295-DAAD-0518-FDD1D266D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EE5B8-F36C-A67C-D014-E05D4AC3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PDF] Local Smoothness of Graph Signals | Semantic Scholar">
            <a:extLst>
              <a:ext uri="{FF2B5EF4-FFF2-40B4-BE49-F238E27FC236}">
                <a16:creationId xmlns:a16="http://schemas.microsoft.com/office/drawing/2014/main" id="{E03C0D01-C763-F144-56E8-72C2E9A3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76" y="199144"/>
            <a:ext cx="6771447" cy="652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39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(Distance Of Times Series For Z)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2C952C-56B8-50EE-6E57-B4F1FF976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170" y="1895108"/>
            <a:ext cx="5334000" cy="4000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44373-6ECF-D67D-E809-6F2E4E500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51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Distance Of Times Series For Z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115F9-E887-5950-1E4D-2D273A6A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636" y="1313936"/>
            <a:ext cx="4863027" cy="4863027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CE9464E1-FA40-BE99-9755-F9A7700C6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9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3100" b="1" dirty="0"/>
              <a:t>Embedding Algorithm </a:t>
            </a:r>
            <a:r>
              <a:rPr lang="en-US" sz="2800" b="1" dirty="0"/>
              <a:t>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The Euclidian Distance Between Channels</a:t>
            </a:r>
          </a:p>
          <a:p>
            <a:pPr lvl="1"/>
            <a:r>
              <a:rPr lang="en-US" dirty="0"/>
              <a:t>The Number of Time Samples (T) Is Very High </a:t>
            </a:r>
          </a:p>
          <a:p>
            <a:pPr lvl="1"/>
            <a:r>
              <a:rPr lang="en-US" dirty="0"/>
              <a:t>Smoothness Cannot Be Coded</a:t>
            </a:r>
          </a:p>
          <a:p>
            <a:r>
              <a:rPr lang="en-US" dirty="0"/>
              <a:t>Embedding Algorithm </a:t>
            </a:r>
          </a:p>
          <a:p>
            <a:pPr lvl="1"/>
            <a:r>
              <a:rPr lang="en-US" dirty="0"/>
              <a:t>Autoregressive Model</a:t>
            </a:r>
          </a:p>
          <a:p>
            <a:pPr lvl="1"/>
            <a:r>
              <a:rPr lang="en-US" dirty="0"/>
              <a:t>The coefficients of a filter that fit a WGN to our signal</a:t>
            </a:r>
          </a:p>
          <a:p>
            <a:pPr marL="914400" lvl="2" indent="0">
              <a:buNone/>
            </a:pPr>
            <a:r>
              <a:rPr lang="en-US" dirty="0"/>
              <a:t>	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A831C4-7A6A-2C3E-A792-07739FFAB173}"/>
              </a:ext>
            </a:extLst>
          </p:cNvPr>
          <p:cNvGrpSpPr/>
          <p:nvPr/>
        </p:nvGrpSpPr>
        <p:grpSpPr>
          <a:xfrm>
            <a:off x="3212301" y="4778812"/>
            <a:ext cx="5767398" cy="1263038"/>
            <a:chOff x="2341551" y="2895266"/>
            <a:chExt cx="5767398" cy="12630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AA51169-351A-5F65-B524-1C635E2FA1D4}"/>
                </a:ext>
              </a:extLst>
            </p:cNvPr>
            <p:cNvCxnSpPr>
              <a:cxnSpLocks/>
            </p:cNvCxnSpPr>
            <p:nvPr/>
          </p:nvCxnSpPr>
          <p:spPr>
            <a:xfrm>
              <a:off x="3006861" y="3500526"/>
              <a:ext cx="81903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371BABB-84F4-5D63-A587-F9D1D0BBC8A6}"/>
                    </a:ext>
                  </a:extLst>
                </p:cNvPr>
                <p:cNvSpPr txBox="1"/>
                <p:nvPr/>
              </p:nvSpPr>
              <p:spPr>
                <a:xfrm>
                  <a:off x="3825894" y="2895266"/>
                  <a:ext cx="2765640" cy="1263038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371BABB-84F4-5D63-A587-F9D1D0BBC8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5894" y="2895266"/>
                  <a:ext cx="2765640" cy="12630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63BD013-AE37-9E68-9D7E-5AD600D99D79}"/>
                </a:ext>
              </a:extLst>
            </p:cNvPr>
            <p:cNvCxnSpPr>
              <a:cxnSpLocks/>
            </p:cNvCxnSpPr>
            <p:nvPr/>
          </p:nvCxnSpPr>
          <p:spPr>
            <a:xfrm>
              <a:off x="6591534" y="3500526"/>
              <a:ext cx="9312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D41A98-5B7E-5A44-B3A1-0895239BD3D8}"/>
                    </a:ext>
                  </a:extLst>
                </p:cNvPr>
                <p:cNvSpPr txBox="1"/>
                <p:nvPr/>
              </p:nvSpPr>
              <p:spPr>
                <a:xfrm>
                  <a:off x="2341551" y="3315860"/>
                  <a:ext cx="665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DD41A98-5B7E-5A44-B3A1-0895239BD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551" y="3315860"/>
                  <a:ext cx="66531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DB2268-A07C-BFD1-E6DA-967E68D6992A}"/>
                    </a:ext>
                  </a:extLst>
                </p:cNvPr>
                <p:cNvSpPr txBox="1"/>
                <p:nvPr/>
              </p:nvSpPr>
              <p:spPr>
                <a:xfrm>
                  <a:off x="7522763" y="3315860"/>
                  <a:ext cx="5861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y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CDB2268-A07C-BFD1-E6DA-967E68D699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763" y="3315860"/>
                  <a:ext cx="58618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375" t="-9836" r="-208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0885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Order Of The AR [1]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BBDAA7-76D5-ED3D-8C6A-2DEE6F0B9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429" y="1442468"/>
            <a:ext cx="6695142" cy="5050407"/>
          </a:xfr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 (AR Model For Z)</a:t>
            </a:r>
            <a:endParaRPr lang="en-US" sz="3200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06A52-46AB-CF6C-918F-9938366E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95108"/>
            <a:ext cx="5334000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122F78-8FEE-BC05-B39E-A7D651B0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9510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6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AR Model For Z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95CAF-D488-5E8A-41EB-695451BCA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69" y="1421752"/>
            <a:ext cx="6916661" cy="4014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018AB-9CAC-8B3A-2DA5-A82E19BA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72" y="1275995"/>
            <a:ext cx="5112758" cy="5112758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822785B-C8FA-CE37-CF9A-DE6944ACD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0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Morphological Approach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Time Series Not The Channels</a:t>
                </a:r>
              </a:p>
              <a:p>
                <a:r>
                  <a:rPr lang="en-US" dirty="0"/>
                  <a:t>Definition:</a:t>
                </a:r>
              </a:p>
              <a:p>
                <a:pPr lvl="1"/>
                <a:r>
                  <a:rPr lang="en-US" dirty="0"/>
                  <a:t>An edge can exist between the time instant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with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, if exist a third point so that: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E17B74AC-3233-7154-93AC-7EA79A633B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1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Definition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FDEDD-B991-74B9-9714-F0A15B12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04" y="1136075"/>
            <a:ext cx="10221991" cy="5932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DB94E-5520-05CA-05A5-C337AB729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74" y="1078680"/>
            <a:ext cx="10620501" cy="6164238"/>
          </a:xfrm>
          <a:prstGeom prst="rect">
            <a:avLst/>
          </a:prstGeom>
        </p:spPr>
      </p:pic>
      <p:sp>
        <p:nvSpPr>
          <p:cNvPr id="8" name="Smiley Face 7">
            <a:extLst>
              <a:ext uri="{FF2B5EF4-FFF2-40B4-BE49-F238E27FC236}">
                <a16:creationId xmlns:a16="http://schemas.microsoft.com/office/drawing/2014/main" id="{D1AF8C93-9228-3936-AC94-CD2ACB0AF65B}"/>
              </a:ext>
            </a:extLst>
          </p:cNvPr>
          <p:cNvSpPr/>
          <p:nvPr/>
        </p:nvSpPr>
        <p:spPr>
          <a:xfrm>
            <a:off x="2658669" y="2825752"/>
            <a:ext cx="196343" cy="196343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AA733BF7-1CAD-B08C-294D-A2725721E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95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4CCB1B-2850-4949-9341-1082003E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197" y="2844714"/>
            <a:ext cx="10213604" cy="2406074"/>
          </a:xfrm>
        </p:spPr>
        <p:txBody>
          <a:bodyPr>
            <a:normAutofit/>
          </a:bodyPr>
          <a:lstStyle/>
          <a:p>
            <a:pPr rtl="1"/>
            <a:r>
              <a:rPr lang="en-US" sz="2800" b="1" dirty="0"/>
              <a:t>Comparison of Multi-Channel EEG Based Graph Learning Methods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Supervisor: Dr. Mohammad B.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Shamsollahi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4C1262DC-770F-45C7-B51E-65572E4701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15" y="409049"/>
            <a:ext cx="1773169" cy="177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828D8-BE29-99A3-ADE1-71304AEDC28D}"/>
              </a:ext>
            </a:extLst>
          </p:cNvPr>
          <p:cNvSpPr txBox="1"/>
          <p:nvPr/>
        </p:nvSpPr>
        <p:spPr>
          <a:xfrm>
            <a:off x="10103277" y="6488668"/>
            <a:ext cx="219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#WomanLifeLiberty</a:t>
            </a:r>
          </a:p>
        </p:txBody>
      </p:sp>
    </p:spTree>
    <p:extLst>
      <p:ext uri="{BB962C8B-B14F-4D97-AF65-F5344CB8AC3E}">
        <p14:creationId xmlns:p14="http://schemas.microsoft.com/office/powerpoint/2010/main" val="398729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Visibility Graph for Each Channel</a:t>
                </a:r>
              </a:p>
              <a:p>
                <a:r>
                  <a:rPr lang="en-US" dirty="0"/>
                  <a:t>Features:</a:t>
                </a:r>
              </a:p>
              <a:p>
                <a:pPr lvl="1"/>
                <a:r>
                  <a:rPr lang="en-US" dirty="0"/>
                  <a:t>Graph PSD (GFDT Energy) of Signal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𝐺𝐷𝐹𝑇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(U is the EVD of Laplacian</a:t>
                </a:r>
                <a:r>
                  <a:rPr lang="en-US" dirty="0"/>
                  <a:t>)</a:t>
                </a:r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𝑃𝑆𝐷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𝐺𝐷𝐹𝑇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30 features </a:t>
                </a:r>
              </a:p>
              <a:p>
                <a:pPr lvl="1"/>
                <a:r>
                  <a:rPr lang="en-US" dirty="0"/>
                  <a:t>Chose </a:t>
                </a:r>
                <a:r>
                  <a:rPr lang="en-US" b="1" u="sng" dirty="0"/>
                  <a:t>1</a:t>
                </a:r>
                <a:r>
                  <a:rPr lang="en-US" dirty="0"/>
                  <a:t> Using </a:t>
                </a:r>
                <a:r>
                  <a:rPr lang="en-US" dirty="0" err="1"/>
                  <a:t>mRMR</a:t>
                </a:r>
                <a:r>
                  <a:rPr lang="en-US" dirty="0"/>
                  <a:t> (Which Channel?)</a:t>
                </a:r>
              </a:p>
              <a:p>
                <a:r>
                  <a:rPr lang="en-US" dirty="0"/>
                  <a:t>Classifier:</a:t>
                </a:r>
              </a:p>
              <a:p>
                <a:pPr lvl="1"/>
                <a:r>
                  <a:rPr lang="en-US" dirty="0"/>
                  <a:t>SVM With RBF Kernel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0B8F2-2C85-A496-C6E2-D0A7C623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80882-D0E0-F444-A2B7-0871194E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76" y="1187878"/>
            <a:ext cx="5976324" cy="4482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A0B354-013B-9A2B-959D-2FFE71CD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76" y="926930"/>
            <a:ext cx="5715000" cy="5715000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30E9A20-B24E-BF84-7766-85CC66F538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22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631E-0628-415A-802F-7C37BCE3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Graph Neural Network(GNN) [14][15][16]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7E3BE-5FFB-42E2-A685-AD3BB673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Instead of multiplication they do filtering</a:t>
            </a:r>
          </a:p>
          <a:p>
            <a:r>
              <a:rPr lang="en-US" dirty="0"/>
              <a:t>We could do this filtering in </a:t>
            </a:r>
            <a:r>
              <a:rPr lang="en-US" b="1" dirty="0"/>
              <a:t>Graph Domain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E4841FF5-5F91-4CD5-BE0C-AEB64E308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CCA0-1953-4BB7-BFC0-8C5199B3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77E446-9C5D-0898-6B34-62CC477D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08438" y="3236254"/>
            <a:ext cx="5975123" cy="959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3DFA82-312E-53D0-9E04-23801E95E2DD}"/>
              </a:ext>
            </a:extLst>
          </p:cNvPr>
          <p:cNvSpPr txBox="1"/>
          <p:nvPr/>
        </p:nvSpPr>
        <p:spPr>
          <a:xfrm>
            <a:off x="3007161" y="3236254"/>
            <a:ext cx="6177676" cy="106625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5FE1B4-0EA0-16B1-DE38-316CE581D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438" y="3255520"/>
            <a:ext cx="5991663" cy="959889"/>
          </a:xfrm>
          <a:prstGeom prst="rect">
            <a:avLst/>
          </a:prstGeom>
        </p:spPr>
      </p:pic>
      <p:pic>
        <p:nvPicPr>
          <p:cNvPr id="16" name="Picture 2" descr="5.4 Graph Classification — DGL 0.8.2post1 documentation">
            <a:extLst>
              <a:ext uri="{FF2B5EF4-FFF2-40B4-BE49-F238E27FC236}">
                <a16:creationId xmlns:a16="http://schemas.microsoft.com/office/drawing/2014/main" id="{467E6F06-408D-A099-2CB9-D79F6CCCB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60" y="3236254"/>
            <a:ext cx="6678247" cy="307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FF5F-D1E4-6556-9273-6C5BABAB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751C-6337-E496-8265-14D912EA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Convolutional Neural Networks in Graph Domain for Graph Classification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 Geometric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E6E38-DC6F-7D9A-D6A4-26AFAC15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B59FD-20D0-70F2-B70C-1F884029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03" y="2597998"/>
            <a:ext cx="4718793" cy="389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1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EFF5F-D1E4-6556-9273-6C5BABAB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EEG-GNN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751C-6337-E496-8265-14D912EAD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and Node Features</a:t>
            </a:r>
          </a:p>
          <a:p>
            <a:pPr lvl="1"/>
            <a:r>
              <a:rPr lang="en-US" dirty="0"/>
              <a:t>Node: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Signal Itself</a:t>
            </a:r>
          </a:p>
          <a:p>
            <a:pPr lvl="2"/>
            <a:r>
              <a:rPr lang="en-US" dirty="0"/>
              <a:t>AR Model Coeff's</a:t>
            </a:r>
          </a:p>
          <a:p>
            <a:pPr lvl="2"/>
            <a:r>
              <a:rPr lang="en-US" dirty="0"/>
              <a:t>LSTM Embedding</a:t>
            </a:r>
          </a:p>
          <a:p>
            <a:pPr lvl="1"/>
            <a:r>
              <a:rPr lang="en-US" dirty="0"/>
              <a:t>Edge: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Physical Distance Electrodes</a:t>
            </a:r>
          </a:p>
          <a:p>
            <a:pPr lvl="2"/>
            <a:r>
              <a:rPr lang="en-US" dirty="0"/>
              <a:t>Euclidian Distance</a:t>
            </a:r>
          </a:p>
          <a:p>
            <a:pPr lvl="3"/>
            <a:r>
              <a:rPr lang="en-US" dirty="0"/>
              <a:t>Signal </a:t>
            </a:r>
          </a:p>
          <a:p>
            <a:pPr lvl="3"/>
            <a:r>
              <a:rPr lang="en-US" dirty="0"/>
              <a:t>AR</a:t>
            </a:r>
          </a:p>
          <a:p>
            <a:pPr lvl="3"/>
            <a:r>
              <a:rPr lang="en-US" dirty="0"/>
              <a:t>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E6E38-DC6F-7D9A-D6A4-26AFAC15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23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7C4C12-695B-AD5B-AED9-7EA4FA83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3369"/>
            <a:ext cx="454342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032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87EE506-D508-42D5-8707-13576363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References</a:t>
            </a:r>
            <a:r>
              <a:rPr lang="en-GB" sz="2800" b="1" dirty="0"/>
              <a:t> </a:t>
            </a:r>
            <a:endParaRPr lang="en-US" sz="28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150E7E-6749-43D0-9C8D-261E54449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Einizade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Aref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"Neural decoding of imagined speech from EEG signals using the fusion of graph signal processing and graph learning techniques."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Neuroscience Informatics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2.3 (2022): 100091. [1]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Mathur, Priyanka, and Vijay Kumar Chakka. "Graph signal processing of EEG signals for detection of epilepsy."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7th International Conference on Signal Processing and Integrated Networks (SPIN)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2020. [2]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Wendling, Fabrice, et al. "From EEG signals to brain connectivity: a model-based evaluation of interdependence measures."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neuroscience methods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183.1 (2009): 9-18.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endParaRPr lang="en-US" sz="16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Kalofolias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Vassilis. "How to learn a graph from smooth signals."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Artificial Intelligence and Statistics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PMLR, 2016. [4]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López,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Rafae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Lemuz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"Graph theory for brain connectivity characterization from EEG."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10th International Symposium on Signal, Image, Video and Communications (ISIVC)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2021. [5]</a:t>
            </a:r>
          </a:p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Mathur, Priyanka, and Vijay Kumar Chakka. "Graph signal processing based cross-subject mental task classification using multi-channel EEG signals."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Sensors Journal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22.8 (2022): 7971-7978. [6]</a:t>
            </a:r>
            <a:endParaRPr 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sz="900" dirty="0">
              <a:latin typeface="Calibri (Body)"/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7FE9639-D73A-48BE-820E-8278A2924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66967F-0896-41F4-B257-DE24EF0B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0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b="1" dirty="0"/>
            </a:br>
            <a:endParaRPr lang="en-US" sz="6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28932D-45B8-44DE-BD3F-56A635FAC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86" y="732631"/>
            <a:ext cx="4050225" cy="3235085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B22D1-9232-4DA4-B8F3-19F3DB1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87E82-497C-4A6E-B639-327740DF195A}"/>
              </a:ext>
            </a:extLst>
          </p:cNvPr>
          <p:cNvSpPr txBox="1"/>
          <p:nvPr/>
        </p:nvSpPr>
        <p:spPr>
          <a:xfrm>
            <a:off x="3031330" y="4659429"/>
            <a:ext cx="61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210232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What I Want To Do? [4]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E6BA6-47E5-6C72-434D-BAE5B6D8D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03" t="51724" r="31361" b="24375"/>
          <a:stretch/>
        </p:blipFill>
        <p:spPr>
          <a:xfrm>
            <a:off x="5375585" y="1930518"/>
            <a:ext cx="1440830" cy="35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Why? [1]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3D7427-1D50-B761-5E71-211F6FEA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D0A1844-C7CD-EF6E-D9BB-BBCEDA886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105" y="1335395"/>
            <a:ext cx="7189788" cy="503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sing Brain-Computer Interfaces to Enable the Disabled — Cognixion®">
            <a:extLst>
              <a:ext uri="{FF2B5EF4-FFF2-40B4-BE49-F238E27FC236}">
                <a16:creationId xmlns:a16="http://schemas.microsoft.com/office/drawing/2014/main" id="{1F45F7C7-4FE3-11E8-9544-FF2194444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215953"/>
            <a:ext cx="7029449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6CA6-9EDE-29A8-38A3-D3155A33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0CEE-7714-8CAE-4200-381978FF4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Two Class: </a:t>
            </a:r>
          </a:p>
          <a:p>
            <a:pPr lvl="1"/>
            <a:r>
              <a:rPr lang="en-US" dirty="0"/>
              <a:t>Imagining Moving Foot </a:t>
            </a:r>
          </a:p>
          <a:p>
            <a:pPr lvl="1"/>
            <a:r>
              <a:rPr lang="en-US" dirty="0"/>
              <a:t>Doing Math </a:t>
            </a:r>
          </a:p>
          <a:p>
            <a:r>
              <a:rPr lang="en-US" dirty="0"/>
              <a:t>10-20 Recording System </a:t>
            </a:r>
          </a:p>
          <a:p>
            <a:r>
              <a:rPr lang="en-US" dirty="0"/>
              <a:t>165 Trials </a:t>
            </a:r>
          </a:p>
          <a:p>
            <a:r>
              <a:rPr lang="en-US" dirty="0"/>
              <a:t>30 Channels </a:t>
            </a:r>
          </a:p>
          <a:p>
            <a:pPr lvl="1"/>
            <a:r>
              <a:rPr lang="en-US" dirty="0" err="1"/>
              <a:t>AFz</a:t>
            </a:r>
            <a:r>
              <a:rPr lang="en-US" dirty="0"/>
              <a:t>, F7, F3, </a:t>
            </a:r>
            <a:r>
              <a:rPr lang="en-US" dirty="0" err="1"/>
              <a:t>Fz</a:t>
            </a:r>
            <a:r>
              <a:rPr lang="en-US" dirty="0"/>
              <a:t>, F4, F8, FC3, </a:t>
            </a:r>
            <a:r>
              <a:rPr lang="en-US" dirty="0" err="1"/>
              <a:t>FCz</a:t>
            </a:r>
            <a:r>
              <a:rPr lang="en-US" dirty="0"/>
              <a:t>, FC4, T7, C3, </a:t>
            </a:r>
            <a:r>
              <a:rPr lang="en-US" dirty="0" err="1"/>
              <a:t>Cz</a:t>
            </a:r>
            <a:r>
              <a:rPr lang="en-US" dirty="0"/>
              <a:t>, C4, T8, CP3, </a:t>
            </a:r>
            <a:r>
              <a:rPr lang="en-US" dirty="0" err="1"/>
              <a:t>CPz</a:t>
            </a:r>
            <a:r>
              <a:rPr lang="en-US" dirty="0"/>
              <a:t>, CP4, P7, P5, P3, P1, </a:t>
            </a:r>
            <a:r>
              <a:rPr lang="en-US" dirty="0" err="1"/>
              <a:t>Pz</a:t>
            </a:r>
            <a:r>
              <a:rPr lang="en-US" dirty="0"/>
              <a:t>, P2, P4, P6, P8, PO3, PO4, O1, and O2.</a:t>
            </a:r>
          </a:p>
          <a:p>
            <a:r>
              <a:rPr lang="en-US" dirty="0"/>
              <a:t>256 Points </a:t>
            </a:r>
          </a:p>
          <a:p>
            <a:r>
              <a:rPr lang="en-US" dirty="0"/>
              <a:t>256 Hz </a:t>
            </a:r>
          </a:p>
          <a:p>
            <a:r>
              <a:rPr lang="en-US" dirty="0"/>
              <a:t>Notch Filter 50 Hz </a:t>
            </a:r>
          </a:p>
          <a:p>
            <a:r>
              <a:rPr lang="en-US" dirty="0"/>
              <a:t>Bandpass [0.5 100] Hz</a:t>
            </a:r>
          </a:p>
          <a:p>
            <a:r>
              <a:rPr lang="en-US" dirty="0"/>
              <a:t>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3C020-A3BF-6A80-F0CA-A2665963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1786155E-9382-3E1C-0F2F-E5241541E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68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But What is a Graph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Graph Representations 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Adjacency Matrix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Laplacian Matrix</a:t>
            </a:r>
          </a:p>
          <a:p>
            <a:r>
              <a:rPr lang="en-US" dirty="0">
                <a:cs typeface="B Nazanin" panose="00000400000000000000" pitchFamily="2" charset="-78"/>
              </a:rPr>
              <a:t>A Vector on a Graph! </a:t>
            </a:r>
          </a:p>
          <a:p>
            <a:r>
              <a:rPr lang="en-US" dirty="0">
                <a:cs typeface="B Nazanin" panose="00000400000000000000" pitchFamily="2" charset="-78"/>
              </a:rPr>
              <a:t>It is a Signal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Shift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Fourier Transform(GDFT)</a:t>
            </a:r>
          </a:p>
          <a:p>
            <a:pPr lvl="1"/>
            <a:r>
              <a:rPr lang="en-US" dirty="0">
                <a:cs typeface="B Nazanin" panose="00000400000000000000" pitchFamily="2" charset="-78"/>
              </a:rPr>
              <a:t>Graph Filtering and Convolution</a:t>
            </a:r>
          </a:p>
          <a:p>
            <a:endParaRPr lang="en-US" dirty="0">
              <a:cs typeface="B Nazanin" panose="00000400000000000000" pitchFamily="2" charset="-78"/>
            </a:endParaRPr>
          </a:p>
          <a:p>
            <a:pPr marL="457200" lvl="1" indent="0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19C3D-9A97-3C84-E373-E730206FC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44" y="1661385"/>
            <a:ext cx="5667375" cy="283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FF449-B795-16F0-4C8D-25030AFB5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80193"/>
            <a:ext cx="5729883" cy="31662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DB352A-A3CB-284D-7670-9AB9E7F3DF8E}"/>
              </a:ext>
            </a:extLst>
          </p:cNvPr>
          <p:cNvGrpSpPr/>
          <p:nvPr/>
        </p:nvGrpSpPr>
        <p:grpSpPr>
          <a:xfrm>
            <a:off x="6963846" y="1333632"/>
            <a:ext cx="3994190" cy="5119720"/>
            <a:chOff x="6933830" y="1467056"/>
            <a:chExt cx="3994190" cy="51197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323E3C-3215-B8F6-FD00-D61333777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32" r="70301" b="24593"/>
            <a:stretch/>
          </p:blipFill>
          <p:spPr>
            <a:xfrm>
              <a:off x="7188376" y="1467056"/>
              <a:ext cx="3485098" cy="22551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2DA4ED-03AA-EA9C-535C-F6025DB41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21" t="51723" r="18241"/>
            <a:stretch/>
          </p:blipFill>
          <p:spPr>
            <a:xfrm>
              <a:off x="6933830" y="4015723"/>
              <a:ext cx="3994190" cy="21612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065B8E-2730-6BDA-BC33-E1EDAEC72B69}"/>
                </a:ext>
              </a:extLst>
            </p:cNvPr>
            <p:cNvSpPr txBox="1"/>
            <p:nvPr/>
          </p:nvSpPr>
          <p:spPr>
            <a:xfrm>
              <a:off x="7934617" y="3646391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 Signal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6AC90A-CFEE-26C3-3B0A-81AA37996F34}"/>
                </a:ext>
              </a:extLst>
            </p:cNvPr>
            <p:cNvSpPr txBox="1"/>
            <p:nvPr/>
          </p:nvSpPr>
          <p:spPr>
            <a:xfrm>
              <a:off x="7954817" y="6217444"/>
              <a:ext cx="1952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Shifted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3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301" y="623347"/>
            <a:ext cx="10515600" cy="57539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There Are Three Approaches 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DF7D6C19-AB2F-4FDC-BC5B-07722FF23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CAA36-E9F3-4FB0-92D0-6B32B8A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77772B-0627-9227-CF11-F9289208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One by 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Morphological Approach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A843-03C7-49E8-A113-1C12B2AB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556"/>
            <a:ext cx="10515600" cy="57539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800" b="1" dirty="0"/>
            </a:br>
            <a:r>
              <a:rPr lang="en-US" sz="2800" b="1" dirty="0"/>
              <a:t>Estimating Functional Connectivity Of Two Electrode Time Series [3]</a:t>
            </a:r>
            <a:br>
              <a:rPr lang="en-US" sz="1600" dirty="0"/>
            </a:b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7E65C-C425-464F-9645-A4B6FBB68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3"/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63256C4F-9508-4A05-99B2-74552DC9D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70FE-DA8E-424E-9665-3070B43B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9125" y="6294642"/>
            <a:ext cx="2743200" cy="365125"/>
          </a:xfrm>
        </p:spPr>
        <p:txBody>
          <a:bodyPr/>
          <a:lstStyle/>
          <a:p>
            <a:fld id="{20180640-C14E-45D9-9DB0-B0DE124257E1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AF1DB-2441-0332-2E7D-14C346484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78"/>
          <a:stretch/>
        </p:blipFill>
        <p:spPr>
          <a:xfrm>
            <a:off x="3560998" y="1695804"/>
            <a:ext cx="5157090" cy="4230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5F60E-B8DE-6305-DDF8-8212ACE097FD}"/>
              </a:ext>
            </a:extLst>
          </p:cNvPr>
          <p:cNvSpPr txBox="1"/>
          <p:nvPr/>
        </p:nvSpPr>
        <p:spPr>
          <a:xfrm>
            <a:off x="4503576" y="5405535"/>
            <a:ext cx="3197289" cy="771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E44-AA4D-BC1D-F7BF-C2CEBBF2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0B8F2-2C85-A496-C6E2-D0A7C623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between channels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Weights </a:t>
            </a:r>
          </a:p>
          <a:p>
            <a:pPr lvl="1"/>
            <a:r>
              <a:rPr lang="en-US" dirty="0"/>
              <a:t>Graph Frequencies (Eigen Values of Laplacian)</a:t>
            </a:r>
          </a:p>
          <a:p>
            <a:r>
              <a:rPr lang="en-US" dirty="0"/>
              <a:t>465 features </a:t>
            </a:r>
          </a:p>
          <a:p>
            <a:pPr lvl="1"/>
            <a:r>
              <a:rPr lang="en-US" dirty="0"/>
              <a:t>Chose 10 using </a:t>
            </a:r>
            <a:r>
              <a:rPr lang="en-US" dirty="0" err="1"/>
              <a:t>mRMR</a:t>
            </a:r>
            <a:endParaRPr lang="en-US" dirty="0"/>
          </a:p>
          <a:p>
            <a:r>
              <a:rPr lang="en-US" dirty="0"/>
              <a:t>Classifier:</a:t>
            </a:r>
          </a:p>
          <a:p>
            <a:pPr lvl="1"/>
            <a:r>
              <a:rPr lang="en-US" dirty="0"/>
              <a:t>AdaBoost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718B-57D4-0C54-23DE-B0E6CB6FC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80640-C14E-45D9-9DB0-B0DE124257E1}" type="slidenum">
              <a:rPr lang="en-US" smtClean="0"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43D2B1-7BA4-211F-3C30-4007D0FE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76" y="1690688"/>
            <a:ext cx="5334000" cy="400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B4C700-7C2C-BD06-45FE-697FBE7F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56" y="2253380"/>
            <a:ext cx="7574967" cy="4396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70A7A8-9E53-BFE4-E3BF-31265ECDF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674" y="1385272"/>
            <a:ext cx="5107603" cy="510760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8D98319B-2861-3DE6-824A-22484BDC6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9" y="160705"/>
            <a:ext cx="1500680" cy="1500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99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5290</TotalTime>
  <Words>805</Words>
  <Application>Microsoft Office PowerPoint</Application>
  <PresentationFormat>Widescreen</PresentationFormat>
  <Paragraphs>151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(Body)</vt:lpstr>
      <vt:lpstr>Calibri Light</vt:lpstr>
      <vt:lpstr>Cambria Math</vt:lpstr>
      <vt:lpstr>Lora</vt:lpstr>
      <vt:lpstr>Office Theme</vt:lpstr>
      <vt:lpstr>Hello!</vt:lpstr>
      <vt:lpstr>PowerPoint Presentation</vt:lpstr>
      <vt:lpstr>What I Want To Do? [4]</vt:lpstr>
      <vt:lpstr>Why? [1]</vt:lpstr>
      <vt:lpstr>Data Set</vt:lpstr>
      <vt:lpstr>But What is a Graph Signal?</vt:lpstr>
      <vt:lpstr>There Are Three Approaches </vt:lpstr>
      <vt:lpstr> Estimating Functional Connectivity Of Two Electrode Time Series [3] </vt:lpstr>
      <vt:lpstr>Results</vt:lpstr>
      <vt:lpstr>Learning Graphs From A Smooth Signal [4]</vt:lpstr>
      <vt:lpstr>PowerPoint Presentation</vt:lpstr>
      <vt:lpstr>Results (Distance Of Times Series For Z)</vt:lpstr>
      <vt:lpstr>Results</vt:lpstr>
      <vt:lpstr>Embedding Algorithm [1]</vt:lpstr>
      <vt:lpstr>Order Of The AR [1]</vt:lpstr>
      <vt:lpstr>Results (AR Model For Z)</vt:lpstr>
      <vt:lpstr>Results</vt:lpstr>
      <vt:lpstr>Morphological Approach [2]</vt:lpstr>
      <vt:lpstr>Definition</vt:lpstr>
      <vt:lpstr>Results</vt:lpstr>
      <vt:lpstr>Graph Neural Network(GNN) [14][15][16]</vt:lpstr>
      <vt:lpstr>GNN</vt:lpstr>
      <vt:lpstr>EEG-GNN</vt:lpstr>
      <vt:lpstr>References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Arshak Rezvani</dc:creator>
  <cp:lastModifiedBy>Arshak Rezvani</cp:lastModifiedBy>
  <cp:revision>34</cp:revision>
  <dcterms:created xsi:type="dcterms:W3CDTF">2022-02-01T17:51:10Z</dcterms:created>
  <dcterms:modified xsi:type="dcterms:W3CDTF">2023-06-18T14:28:08Z</dcterms:modified>
</cp:coreProperties>
</file>